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&#1057;&#1086;&#1074;&#1088;&#1077;&#1084;&#1077;&#1085;&#1085;&#1099;&#1077;%20&#1086;&#1073;&#1088;&#1072;&#1079;&#1086;&#1074;&#1072;&#1090;&#1077;&#1083;&#1100;&#1085;&#1099;&#1077;%20&#1090;&#1077;&#1093;&#1085;&#1086;&#1083;&#1086;&#1075;&#1080;&#1080;_&#1057;&#1077;&#1083;&#1077;&#1074;&#1082;&#1086;%20&#1043;.&#1050;_1998%20-256&#1089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87737"/>
            <a:ext cx="7992888" cy="1731982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Перспективное планирование образовательного процесса в ДОО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8112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/>
              </a:rPr>
              <a:t>Морозова М.В., методист ИМО УО г.Казани</a:t>
            </a:r>
            <a:endParaRPr lang="ru-RU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16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5064"/>
            <a:ext cx="174355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соответствии с недельными темами педагогами осуществляется календарное планирование непосредственно образовательной деятельности и образовательной деятельности, осуществляемой в ходе режимных моментов на каждую неделю. </a:t>
            </a: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7"/>
            <a:ext cx="8568951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Первый фактор – реальные события, происходящие в окружающем и вызывающие интерес детей (яркие природные явления, общественные события, праздники). </a:t>
            </a:r>
            <a:endParaRPr lang="ru-RU" dirty="0" smtClean="0"/>
          </a:p>
          <a:p>
            <a:r>
              <a:rPr lang="ru-RU" dirty="0" smtClean="0"/>
              <a:t>Второй </a:t>
            </a:r>
            <a:r>
              <a:rPr lang="ru-RU" dirty="0"/>
              <a:t>фактор – воображаемые события, описываемые в художественном произведении, которое воспитатель читает детям. </a:t>
            </a:r>
            <a:endParaRPr lang="ru-RU" dirty="0" smtClean="0"/>
          </a:p>
          <a:p>
            <a:r>
              <a:rPr lang="ru-RU" dirty="0" smtClean="0"/>
              <a:t>Третий </a:t>
            </a:r>
            <a:r>
              <a:rPr lang="ru-RU" dirty="0"/>
              <a:t>фактор – события, специально «смоделированные» воспитателем, исходя из развивающих задач, например, внесение в группу предметов, ранее неизвестных детям с необычным эффектом или </a:t>
            </a:r>
            <a:r>
              <a:rPr lang="ru-RU" dirty="0" smtClean="0"/>
              <a:t>назначением.</a:t>
            </a:r>
          </a:p>
          <a:p>
            <a:r>
              <a:rPr lang="ru-RU" dirty="0"/>
              <a:t>Четвертый фактор – события, происходящие в жизни группы, «заражающие» детей и приводящие к сохранению на какое-то время интересов, источником которых служить любимые мультфильмы, игрушечная индустрия.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Темообразующие факторы по Коротковой Н.А.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65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03990" cy="1054250"/>
          </a:xfrm>
        </p:spPr>
        <p:txBody>
          <a:bodyPr/>
          <a:lstStyle/>
          <a:p>
            <a:r>
              <a:rPr lang="ru-RU" sz="3600" b="1" dirty="0"/>
              <a:t>Алгоритм составления комплексно-тематического плана на учебный год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Общее планирование в контексте ФГОС ДО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Технологии образовательной работы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42265"/>
              </p:ext>
            </p:extLst>
          </p:nvPr>
        </p:nvGraphicFramePr>
        <p:xfrm>
          <a:off x="539552" y="2996952"/>
          <a:ext cx="8208912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цель и задачи/возрастная специфика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23358"/>
              </p:ext>
            </p:extLst>
          </p:nvPr>
        </p:nvGraphicFramePr>
        <p:xfrm>
          <a:off x="539552" y="5229200"/>
          <a:ext cx="8280920" cy="131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Образовательная деятельность педагогов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Технологии работы с детьми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Виды детской деятельности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9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Технологии работы с детьми выделяет руководитель лаборатории развивающих технологий Ярославского ИРО, профессор </a:t>
            </a:r>
            <a:r>
              <a:rPr lang="ru-RU" dirty="0">
                <a:hlinkClick r:id="rId2" action="ppaction://hlinkfile"/>
              </a:rPr>
              <a:t>Селевко Герман Константинович.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598">
            <a:off x="1365002" y="3880073"/>
            <a:ext cx="1484348" cy="2434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61" y="3808486"/>
            <a:ext cx="1576454" cy="257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462">
            <a:off x="6248181" y="3696624"/>
            <a:ext cx="1560124" cy="252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3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Выбор основы для построения тематического </a:t>
            </a:r>
            <a:r>
              <a:rPr lang="ru-RU" b="1" dirty="0" smtClean="0"/>
              <a:t>календаря</a:t>
            </a:r>
          </a:p>
          <a:p>
            <a:r>
              <a:rPr lang="ru-RU" dirty="0"/>
              <a:t>Это могут быть повторяющиеся из года в год </a:t>
            </a:r>
            <a:r>
              <a:rPr lang="ru-RU" b="1" dirty="0"/>
              <a:t>лексические темы </a:t>
            </a:r>
            <a:r>
              <a:rPr lang="ru-RU" dirty="0"/>
              <a:t>(«Осень», «Овощи», «Домашние животные», «Транспорт» и т.д</a:t>
            </a:r>
            <a:r>
              <a:rPr lang="ru-RU" dirty="0" smtClean="0"/>
              <a:t>.)</a:t>
            </a:r>
          </a:p>
          <a:p>
            <a:r>
              <a:rPr lang="ru-RU" dirty="0"/>
              <a:t>Выбор тем может осуществляться и </a:t>
            </a:r>
            <a:r>
              <a:rPr lang="ru-RU" b="1" dirty="0"/>
              <a:t>по событийному принципу</a:t>
            </a:r>
            <a:r>
              <a:rPr lang="ru-RU" dirty="0"/>
              <a:t>, основу которого составляют и </a:t>
            </a:r>
            <a:r>
              <a:rPr lang="ru-RU" dirty="0" smtClean="0"/>
              <a:t>праздники и </a:t>
            </a:r>
            <a:r>
              <a:rPr lang="ru-RU" dirty="0"/>
              <a:t>важные события в жизни детско-взрослого </a:t>
            </a:r>
            <a:r>
              <a:rPr lang="ru-RU" dirty="0" smtClean="0"/>
              <a:t>коллектива</a:t>
            </a:r>
          </a:p>
          <a:p>
            <a:r>
              <a:rPr lang="ru-RU" dirty="0" smtClean="0"/>
              <a:t>Смешанная форма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Алгоритм: первый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Распределение </a:t>
            </a:r>
            <a:r>
              <a:rPr lang="ru-RU" b="1" dirty="0"/>
              <a:t>тематики на учебный год </a:t>
            </a:r>
            <a:r>
              <a:rPr lang="ru-RU" dirty="0"/>
              <a:t>с указанием временных интервалов. </a:t>
            </a:r>
            <a:endParaRPr lang="ru-RU" dirty="0" smtClean="0"/>
          </a:p>
          <a:p>
            <a:r>
              <a:rPr lang="ru-RU" dirty="0" smtClean="0"/>
              <a:t>Целесообразно </a:t>
            </a:r>
            <a:r>
              <a:rPr lang="ru-RU" dirty="0"/>
              <a:t>уделять изучению каждой темы до 2-3 недель. Вместе с тем, </a:t>
            </a:r>
            <a:r>
              <a:rPr lang="ru-RU" dirty="0" smtClean="0"/>
              <a:t>определенное </a:t>
            </a:r>
            <a:r>
              <a:rPr lang="ru-RU" dirty="0"/>
              <a:t>удобство и в последующем календарном планировании, и в организации образовательной деятельности достигается при разбивке основной темы на недельные </a:t>
            </a:r>
            <a:r>
              <a:rPr lang="ru-RU" dirty="0" err="1"/>
              <a:t>подтемы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Алгоритм: второй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Описание </a:t>
            </a:r>
            <a:r>
              <a:rPr lang="ru-RU" b="1" dirty="0"/>
              <a:t>краткого содержания, форм и видов </a:t>
            </a:r>
            <a:r>
              <a:rPr lang="ru-RU" b="1" dirty="0" smtClean="0"/>
              <a:t>деятельности</a:t>
            </a:r>
          </a:p>
          <a:p>
            <a:r>
              <a:rPr lang="ru-RU" dirty="0" smtClean="0"/>
              <a:t>На </a:t>
            </a:r>
            <a:r>
              <a:rPr lang="ru-RU" dirty="0"/>
              <a:t>данном этапе нужно сделать краткую выборку задач, форм, содержательных моментов, видов деятельности из примерной основной общеобразовательной программы, на основе которой и разрабатывается комплексно-тематический план.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Алгоритм: третий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2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Планирование </a:t>
            </a:r>
            <a:r>
              <a:rPr lang="ru-RU" b="1" dirty="0"/>
              <a:t>итоговых мероприятий по каждой из </a:t>
            </a:r>
            <a:r>
              <a:rPr lang="ru-RU" b="1" dirty="0" smtClean="0"/>
              <a:t>тем</a:t>
            </a:r>
          </a:p>
          <a:p>
            <a:r>
              <a:rPr lang="ru-RU" dirty="0" smtClean="0"/>
              <a:t>Это </a:t>
            </a:r>
            <a:r>
              <a:rPr lang="ru-RU" dirty="0"/>
              <a:t>могут быть праздники, концерты, выставки детских работ, совместные коллажи, театрализованные представления, презентации, коллективные обсуждения и многое другое. Для того, чтобы не было жесткой регламентации деятельности, итоговые мероприятия можно предлагать в качестве примерных.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Алгоритм: четвертый шаг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1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Базовый </a:t>
            </a:r>
            <a:r>
              <a:rPr lang="ru-RU" dirty="0" smtClean="0"/>
              <a:t>блок</a:t>
            </a:r>
            <a:endParaRPr lang="ru-RU" dirty="0"/>
          </a:p>
          <a:p>
            <a:pPr lvl="0"/>
            <a:r>
              <a:rPr lang="ru-RU" dirty="0"/>
              <a:t>Развивающий </a:t>
            </a:r>
            <a:r>
              <a:rPr lang="ru-RU" dirty="0" smtClean="0"/>
              <a:t>бок</a:t>
            </a:r>
            <a:endParaRPr lang="ru-RU" dirty="0"/>
          </a:p>
          <a:p>
            <a:pPr lvl="0"/>
            <a:r>
              <a:rPr lang="ru-RU" dirty="0"/>
              <a:t>Блок «Творчество/Коррекция</a:t>
            </a:r>
            <a:r>
              <a:rPr lang="ru-RU" dirty="0" smtClean="0"/>
              <a:t>»</a:t>
            </a:r>
            <a:endParaRPr lang="ru-RU" dirty="0"/>
          </a:p>
          <a:p>
            <a:pPr lvl="0"/>
            <a:r>
              <a:rPr lang="ru-RU" dirty="0"/>
              <a:t>Блок рейтинговых </a:t>
            </a:r>
            <a:r>
              <a:rPr lang="ru-RU" dirty="0" smtClean="0"/>
              <a:t>занятий</a:t>
            </a:r>
          </a:p>
          <a:p>
            <a:pPr marL="0" lvl="0" indent="0">
              <a:buNone/>
            </a:pPr>
            <a:r>
              <a:rPr lang="ru-RU" dirty="0"/>
              <a:t>(</a:t>
            </a:r>
            <a:r>
              <a:rPr lang="ru-RU" dirty="0" smtClean="0"/>
              <a:t>Рейтинг </a:t>
            </a:r>
            <a:r>
              <a:rPr lang="ru-RU" dirty="0"/>
              <a:t>усвоения учебного </a:t>
            </a:r>
            <a:r>
              <a:rPr lang="ru-RU" dirty="0" smtClean="0"/>
              <a:t>материала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Рейтинг личностного </a:t>
            </a:r>
            <a:r>
              <a:rPr lang="ru-RU" dirty="0" smtClean="0"/>
              <a:t>развития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Рейтинг творческого </a:t>
            </a:r>
            <a:r>
              <a:rPr lang="ru-RU" dirty="0" smtClean="0"/>
              <a:t>потенциала)</a:t>
            </a:r>
          </a:p>
          <a:p>
            <a:pPr marL="0" lv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Структура тематического плана </a:t>
            </a:r>
            <a:br>
              <a:rPr lang="ru-RU" sz="3600" b="1" dirty="0" smtClean="0"/>
            </a:br>
            <a:r>
              <a:rPr lang="ru-RU" sz="3600" b="1" dirty="0" smtClean="0"/>
              <a:t>(по Алямовской В.Г.)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352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248347"/>
            <a:ext cx="8208912" cy="41329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позиции педагога, преимущества комплексно-тематической организации образовательной деятельности тоже очевидны: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разработке и реализации годового цикла тем достигается системность и последовательность в реализации программных задач по разным образовательным областям; </a:t>
            </a:r>
            <a:endParaRPr lang="ru-RU" dirty="0" smtClean="0"/>
          </a:p>
          <a:p>
            <a:r>
              <a:rPr lang="ru-RU" dirty="0" smtClean="0"/>
              <a:t>обеспечивается </a:t>
            </a:r>
            <a:r>
              <a:rPr lang="ru-RU" dirty="0"/>
              <a:t>отсутствие перегруженности содержания в образовательной </a:t>
            </a:r>
            <a:r>
              <a:rPr lang="ru-RU" dirty="0" smtClean="0"/>
              <a:t>деятельности </a:t>
            </a:r>
          </a:p>
          <a:p>
            <a:r>
              <a:rPr lang="ru-RU" dirty="0" smtClean="0"/>
              <a:t>достигается </a:t>
            </a:r>
            <a:r>
              <a:rPr lang="ru-RU" dirty="0"/>
              <a:t>преемственность и единство образовательных целей на протяжении всего дошкольного </a:t>
            </a:r>
            <a:r>
              <a:rPr lang="ru-RU" dirty="0" smtClean="0"/>
              <a:t>возраста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70156"/>
            <a:ext cx="8208912" cy="1202660"/>
          </a:xfrm>
        </p:spPr>
        <p:txBody>
          <a:bodyPr/>
          <a:lstStyle/>
          <a:p>
            <a:r>
              <a:rPr lang="ru-RU" sz="3200" b="1" dirty="0"/>
              <a:t>Эффективность комплексно-тематической организации образовательного процесса в ДОУ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75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3717032"/>
            <a:ext cx="5685569" cy="588403"/>
          </a:xfrm>
        </p:spPr>
        <p:txBody>
          <a:bodyPr/>
          <a:lstStyle/>
          <a:p>
            <a:r>
              <a:rPr lang="ru-RU" sz="3600" b="1" dirty="0" smtClean="0"/>
              <a:t>План </a:t>
            </a:r>
            <a:endParaRPr lang="ru-RU" sz="3600" b="1" dirty="0"/>
          </a:p>
        </p:txBody>
      </p:sp>
      <p:sp>
        <p:nvSpPr>
          <p:cNvPr id="2" name="Объект 1"/>
          <p:cNvSpPr>
            <a:spLocks noGrp="1"/>
          </p:cNvSpPr>
          <p:nvPr>
            <p:ph type="body" sz="half" idx="2"/>
          </p:nvPr>
        </p:nvSpPr>
        <p:spPr>
          <a:xfrm>
            <a:off x="611560" y="4437112"/>
            <a:ext cx="8280920" cy="20162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dirty="0"/>
              <a:t>1. </a:t>
            </a:r>
            <a:r>
              <a:rPr lang="ru-RU" sz="2000" dirty="0"/>
              <a:t>Основные аспекты организации системы планирования в ДОО.</a:t>
            </a:r>
          </a:p>
          <a:p>
            <a:pPr marL="0" indent="0" algn="l">
              <a:buNone/>
            </a:pPr>
            <a:r>
              <a:rPr lang="ru-RU" sz="2000" dirty="0"/>
              <a:t>2. Алгоритм составления комплексно-тематического плана на учебный год.</a:t>
            </a:r>
          </a:p>
          <a:p>
            <a:pPr marL="0" indent="0" algn="l">
              <a:buNone/>
            </a:pPr>
            <a:r>
              <a:rPr lang="ru-RU" sz="2000" dirty="0"/>
              <a:t>3. Эффективность комплексно-тематической организации образовательного процесса в ДОУ.</a:t>
            </a:r>
          </a:p>
          <a:p>
            <a:pPr algn="l"/>
            <a:endParaRPr lang="ru-RU" sz="2000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>
            <a:off x="683568" y="404664"/>
            <a:ext cx="3960440" cy="2986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3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проектирование деятельности включаются все специалисты ДОО: </a:t>
            </a:r>
            <a:endParaRPr lang="ru-RU" dirty="0" smtClean="0"/>
          </a:p>
          <a:p>
            <a:r>
              <a:rPr lang="ru-RU" dirty="0" smtClean="0"/>
              <a:t>музыкальный </a:t>
            </a:r>
            <a:r>
              <a:rPr lang="ru-RU" dirty="0"/>
              <a:t>руководитель, </a:t>
            </a:r>
            <a:endParaRPr lang="ru-RU" dirty="0" smtClean="0"/>
          </a:p>
          <a:p>
            <a:r>
              <a:rPr lang="ru-RU" dirty="0" smtClean="0"/>
              <a:t>инструктор </a:t>
            </a:r>
            <a:r>
              <a:rPr lang="ru-RU" dirty="0"/>
              <a:t>по физической культуре, </a:t>
            </a:r>
            <a:endParaRPr lang="ru-RU" dirty="0" smtClean="0"/>
          </a:p>
          <a:p>
            <a:r>
              <a:rPr lang="ru-RU" dirty="0" smtClean="0"/>
              <a:t>учитель-логопед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педагоги </a:t>
            </a:r>
            <a:r>
              <a:rPr lang="ru-RU" dirty="0"/>
              <a:t>дополнительного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воспитатели </a:t>
            </a:r>
            <a:r>
              <a:rPr lang="ru-RU" dirty="0"/>
              <a:t>как активные участники творческой группы </a:t>
            </a:r>
            <a:r>
              <a:rPr lang="ru-RU" dirty="0" smtClean="0"/>
              <a:t>учреждения.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Основные аспекты организации системы планирования в </a:t>
            </a:r>
            <a:r>
              <a:rPr lang="ru-RU" sz="3600" b="1" dirty="0" smtClean="0"/>
              <a:t>ДОО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060848"/>
            <a:ext cx="8280920" cy="432047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объективная оценка уровня своей работы в момент планирования; </a:t>
            </a:r>
          </a:p>
          <a:p>
            <a:r>
              <a:rPr lang="ru-RU" dirty="0" smtClean="0"/>
              <a:t>выделение </a:t>
            </a:r>
            <a:r>
              <a:rPr lang="ru-RU" dirty="0"/>
              <a:t>целей и задач планирования на определенный период работы, соотнесение их с примерной общеобразовательной программой дошкольного образования, по которой организуется воспитательно-образовательный процесс, возрастным составом группы детей и приоритетными направлениями образовательного процесса в ДОУ; </a:t>
            </a:r>
          </a:p>
          <a:p>
            <a:r>
              <a:rPr lang="ru-RU" dirty="0" smtClean="0"/>
              <a:t>четкое </a:t>
            </a:r>
            <a:r>
              <a:rPr lang="ru-RU" dirty="0"/>
              <a:t>представление результатов работы, которые должны быть достигнуты к концу планируемого периода; </a:t>
            </a:r>
          </a:p>
          <a:p>
            <a:r>
              <a:rPr lang="ru-RU" dirty="0" smtClean="0"/>
              <a:t>выбор </a:t>
            </a:r>
            <a:r>
              <a:rPr lang="ru-RU" dirty="0"/>
              <a:t>оптимальных путей, средств, методов, помогающих добиться поставленных целей, а значит получить планируемый результат.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Условия, </a:t>
            </a:r>
            <a:r>
              <a:rPr lang="ru-RU" sz="2800" b="1" dirty="0"/>
              <a:t>которые руководителю ДОО, старшему воспитателю или педагогу необходимо соблюдать при планировании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52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заблаговременное </a:t>
            </a:r>
            <a:r>
              <a:rPr lang="ru-RU" dirty="0"/>
              <a:t>определение порядка, содержательной и тематической последовательности осуществления образовательной деятельности с указанием необходимых условий, используемых средств, форм и методов достижения программных задач из различных образовательных областей.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- это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7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060849"/>
            <a:ext cx="8280920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1. Цели и задачи (на квартал); </a:t>
            </a:r>
          </a:p>
          <a:p>
            <a:pPr marL="0" indent="0">
              <a:buNone/>
            </a:pPr>
            <a:r>
              <a:rPr lang="ru-RU" dirty="0"/>
              <a:t>2. Виды детской деятельности: </a:t>
            </a:r>
          </a:p>
          <a:p>
            <a:pPr marL="0" indent="0">
              <a:buNone/>
            </a:pPr>
            <a:r>
              <a:rPr lang="ru-RU" dirty="0"/>
              <a:t>а) игровая деятельность; </a:t>
            </a:r>
          </a:p>
          <a:p>
            <a:pPr marL="0" indent="0">
              <a:buNone/>
            </a:pPr>
            <a:r>
              <a:rPr lang="ru-RU" dirty="0"/>
              <a:t>б) социальное развитие; </a:t>
            </a:r>
          </a:p>
          <a:p>
            <a:pPr marL="0" indent="0">
              <a:buNone/>
            </a:pPr>
            <a:r>
              <a:rPr lang="ru-RU" dirty="0"/>
              <a:t>в) физкультурно-оздоровительная работа (закаливание, спорт. упражнения, подвижные игры); </a:t>
            </a:r>
          </a:p>
          <a:p>
            <a:pPr marL="0" indent="0">
              <a:buNone/>
            </a:pPr>
            <a:r>
              <a:rPr lang="ru-RU" dirty="0"/>
              <a:t>г) познавательно-практическая деятельность (наблюдения, ознакомление, опыты, эксперименты); </a:t>
            </a:r>
          </a:p>
          <a:p>
            <a:pPr marL="0" indent="0">
              <a:buNone/>
            </a:pPr>
            <a:r>
              <a:rPr lang="ru-RU" dirty="0"/>
              <a:t>д) художественная деятельность (речевая, театральная, музыкальная, игровая, изобразительная); </a:t>
            </a:r>
          </a:p>
          <a:p>
            <a:pPr marL="0" indent="0">
              <a:buNone/>
            </a:pPr>
            <a:r>
              <a:rPr lang="ru-RU" dirty="0"/>
              <a:t>е) элементы трудовой деятельности. </a:t>
            </a:r>
          </a:p>
          <a:p>
            <a:pPr marL="0" indent="0">
              <a:buNone/>
            </a:pPr>
            <a:r>
              <a:rPr lang="ru-RU" dirty="0"/>
              <a:t>3. Работа с семьей.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70156"/>
            <a:ext cx="8136904" cy="1054250"/>
          </a:xfrm>
        </p:spPr>
        <p:txBody>
          <a:bodyPr/>
          <a:lstStyle/>
          <a:p>
            <a:r>
              <a:rPr lang="ru-RU" sz="4000" dirty="0" smtClean="0"/>
              <a:t>Традиционный перспективный план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297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48347"/>
            <a:ext cx="8208911" cy="4276997"/>
          </a:xfrm>
        </p:spPr>
        <p:txBody>
          <a:bodyPr>
            <a:normAutofit/>
          </a:bodyPr>
          <a:lstStyle/>
          <a:p>
            <a:r>
              <a:rPr lang="ru-RU" dirty="0"/>
              <a:t>состоит из комплекса последовательных тем с указанием их краткого содержания и временного </a:t>
            </a:r>
            <a:r>
              <a:rPr lang="ru-RU" dirty="0" smtClean="0"/>
              <a:t>интервала. </a:t>
            </a:r>
          </a:p>
          <a:p>
            <a:r>
              <a:rPr lang="ru-RU" dirty="0" smtClean="0"/>
              <a:t>Выбранные </a:t>
            </a:r>
            <a:r>
              <a:rPr lang="ru-RU" dirty="0"/>
              <a:t>темы могут быть представлены также в форме проектов, сюжетов, событий, праздников и др.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определении тематики необходимо опираться на базисное содержание примерной основной образовательной программы дошкольного образования, которую коллектив выбрал для создания своей – основной образовательной программы детского сада, учитывать региональные и культурные компоненты, специфику конкретного детского сада, интересы детей.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Современный комплексно-тематический план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079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 качестве «видов тем» могут выступать «организующие моменты», «тематические недели», «события», «реализация проектов», «сезонные явления в природе», «праздники», «традиции» и др. </a:t>
            </a:r>
            <a:endParaRPr lang="ru-RU" dirty="0" smtClean="0"/>
          </a:p>
          <a:p>
            <a:r>
              <a:rPr lang="ru-RU" dirty="0"/>
              <a:t>Примерная схема комплексно-тематического планирования образовательной деятельности как комплекс тем представлена в </a:t>
            </a:r>
            <a:r>
              <a:rPr lang="ru-RU" dirty="0" smtClean="0"/>
              <a:t>таблице.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3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неделя 1 - «Изменения в природе осенью» </a:t>
            </a:r>
          </a:p>
          <a:p>
            <a:r>
              <a:rPr lang="ru-RU" dirty="0" smtClean="0"/>
              <a:t>неделя </a:t>
            </a:r>
            <a:r>
              <a:rPr lang="ru-RU" dirty="0"/>
              <a:t>2 - «Человек осенью» </a:t>
            </a:r>
          </a:p>
          <a:p>
            <a:r>
              <a:rPr lang="ru-RU" dirty="0" smtClean="0"/>
              <a:t>неделя </a:t>
            </a:r>
            <a:r>
              <a:rPr lang="ru-RU" dirty="0"/>
              <a:t>3 – «Овощи» </a:t>
            </a:r>
          </a:p>
          <a:p>
            <a:r>
              <a:rPr lang="ru-RU" dirty="0" smtClean="0"/>
              <a:t>неделя </a:t>
            </a:r>
            <a:r>
              <a:rPr lang="ru-RU" dirty="0"/>
              <a:t>4 – «Фрукты» </a:t>
            </a:r>
          </a:p>
          <a:p>
            <a:r>
              <a:rPr lang="ru-RU" dirty="0" smtClean="0"/>
              <a:t>неделя </a:t>
            </a:r>
            <a:r>
              <a:rPr lang="ru-RU" dirty="0"/>
              <a:t>5 – «Растения нашего края осенью» </a:t>
            </a:r>
          </a:p>
          <a:p>
            <a:r>
              <a:rPr lang="ru-RU" dirty="0" smtClean="0"/>
              <a:t>неделя </a:t>
            </a:r>
            <a:r>
              <a:rPr lang="ru-RU" dirty="0"/>
              <a:t>6 – «Дикие животные осенью» </a:t>
            </a:r>
          </a:p>
          <a:p>
            <a:r>
              <a:rPr lang="ru-RU" dirty="0" smtClean="0"/>
              <a:t>неделя </a:t>
            </a:r>
            <a:r>
              <a:rPr lang="ru-RU" dirty="0"/>
              <a:t>7 – «Домашние животные осенью»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Недельные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9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99</TotalTime>
  <Words>945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Перспективное планирование образовательного процесса в ДОО</vt:lpstr>
      <vt:lpstr>План </vt:lpstr>
      <vt:lpstr>Основные аспекты организации системы планирования в ДОО</vt:lpstr>
      <vt:lpstr>Условия, которые руководителю ДОО, старшему воспитателю или педагогу необходимо соблюдать при планировании</vt:lpstr>
      <vt:lpstr>Планирование - это</vt:lpstr>
      <vt:lpstr>Традиционный перспективный план</vt:lpstr>
      <vt:lpstr>Современный комплексно-тематический план</vt:lpstr>
      <vt:lpstr>Презентация PowerPoint</vt:lpstr>
      <vt:lpstr>Недельные темы</vt:lpstr>
      <vt:lpstr>Презентация PowerPoint</vt:lpstr>
      <vt:lpstr>Темообразующие факторы по Коротковой Н.А.</vt:lpstr>
      <vt:lpstr>Алгоритм составления комплексно-тематического плана на учебный год </vt:lpstr>
      <vt:lpstr>Презентация PowerPoint</vt:lpstr>
      <vt:lpstr>Алгоритм: первый шаг</vt:lpstr>
      <vt:lpstr>Алгоритм: второй шаг</vt:lpstr>
      <vt:lpstr>Алгоритм: третий шаг</vt:lpstr>
      <vt:lpstr>Алгоритм: четвертый шаг</vt:lpstr>
      <vt:lpstr>Структура тематического плана  (по Алямовской В.Г.)</vt:lpstr>
      <vt:lpstr>Эффективность комплексно-тематической организации образовательного процесса в ДОУ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Перспективное планирование образовательного процесса в ДОО</dc:title>
  <dc:creator>Марина</dc:creator>
  <cp:lastModifiedBy>marina</cp:lastModifiedBy>
  <cp:revision>18</cp:revision>
  <dcterms:created xsi:type="dcterms:W3CDTF">2014-12-17T21:40:05Z</dcterms:created>
  <dcterms:modified xsi:type="dcterms:W3CDTF">2014-12-25T17:13:30Z</dcterms:modified>
</cp:coreProperties>
</file>